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0" r:id="rId5"/>
    <p:sldId id="257" r:id="rId6"/>
    <p:sldId id="258" r:id="rId7"/>
    <p:sldId id="271" r:id="rId8"/>
    <p:sldId id="262" r:id="rId9"/>
    <p:sldId id="263" r:id="rId10"/>
    <p:sldId id="264" r:id="rId11"/>
    <p:sldId id="272" r:id="rId12"/>
    <p:sldId id="267" r:id="rId13"/>
    <p:sldId id="268" r:id="rId14"/>
    <p:sldId id="273" r:id="rId15"/>
    <p:sldId id="265" r:id="rId16"/>
    <p:sldId id="266" r:id="rId17"/>
    <p:sldId id="269" r:id="rId18"/>
    <p:sldId id="27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87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0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C4D9-643B-4EB0-AD62-4285F3520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EAC8D-A80A-4FC5-A524-51ED5FA26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F20EC-04F0-48BE-B6CC-998811A69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12/09/2021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26F62-B743-4B37-9E99-3D6A5C09B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707B0-5B3A-450C-A8C8-D34E8B3D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09830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28443-46FE-41AC-BE57-F9C46D7D1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8B5862-50E3-4D03-B7B3-E3C839A6A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8501B-EE53-4111-97FF-C11FF90F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12/09/2021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D2099-00E2-46EB-9C60-7FF9BE04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20749-62DB-40BA-A34C-D6784937F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79877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E4FA6F-63AF-42B0-B870-3A467E0121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3424F4-7A84-4A79-95C3-EE00E9AC6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728D3-092B-4F5E-B04A-FF642380D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12/09/2021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922B6-C4E1-44AD-88CC-FEB36E711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A04A8-A2CB-4F44-B80A-82916A387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6509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ABA28-726A-448A-B7DC-CEC26550A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905A1-24B9-4BA1-BCD9-EACA1DFD4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26144-10BB-4DB7-9545-24D142D06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12/09/2021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575E9-CCE2-47F1-A1DD-20B412EB5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A27B1-26B7-4CDD-B005-CC11914F3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68403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446A8-8C8E-4CF9-A2AE-4CC041C4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09AE2E-1D93-419F-9ED7-948CC523C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2666B-0266-489E-A3C0-DB6C77472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12/09/2021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61255-FC0C-4873-B1F0-C4591659E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C9C14-38F7-4CA1-9E62-C3D8EA4C2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57341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A08F2-F4D3-41C9-AFD5-8A4C17AFC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73522-57B4-46C5-885B-D1F4DDE327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B2183D-FE25-4FFF-8D2B-D186E4076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8A0E3A-03CC-4349-944E-2DBDC026E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12/09/2021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16179-BAE4-40CB-88D2-446EB5018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80CB5-EEA8-4439-A524-7142707BC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97683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CA18-29A9-49D9-8044-EC471648F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B9B74-7C50-4B85-AF3B-B64B2C47A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1FA18-A1C7-4CC3-BD44-B9CCFE65B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F110F9-448A-4605-A68A-2E5D1D45B7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C6ECD3-22F5-4A97-90F5-0ABE69E2E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7ED777-646F-4E65-BDE6-A9BDB6BF9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12/09/2021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49CA51-8C1C-4E07-8AEF-4494589D9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625111-4EB5-461B-A496-153310130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64679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E26B5-CE72-41C3-B452-6E43FBB96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6AE981-C330-48C2-88C2-73C6BF431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12/09/2021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26995-2D6B-4FB5-97D3-A2849F698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5854C7-38F7-4DB5-A9A0-495AF488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6003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A5900-656B-4417-979D-65F9D969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12/09/2021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74CC98-C4E9-432A-BA32-B350E1783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AF0EA0-45C9-403C-8837-469C64647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43223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57384-3943-410C-9DAA-10A2BED44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E4754-5EEF-46E2-9F3C-57BAC2BCF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133DAE-937B-4AF0-8AED-D541038D9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32142-AA51-4B64-8FF5-6D1858D6E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12/09/2021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D6CA4-BE01-4AB7-A264-0E3C6228F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6B01C-42CC-44EB-9224-D2E1BD00B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4703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AA49C-6907-4531-82CB-5D4835C72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68FF4F-0B4A-4105-96C1-3D3ED3D6A0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D46774-25DE-4735-B58B-E884ADA5A5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2C81C4-E977-425D-BD02-6B33F39C2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12/09/2021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381914-5EAC-4D93-A17E-687809A49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0ABD3-77AA-4E32-B725-E93C75A6D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79081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44DD7-E1AE-436B-B9EE-DF7FC240C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F7465-7D1F-498F-B7C0-3EB0335C2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A3F04-B836-4914-8802-5A063F829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E9A9E-D0CA-4F47-AB01-56A04825FBE4}" type="datetimeFigureOut">
              <a:rPr lang="en-IE" smtClean="0"/>
              <a:t>12/09/2021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B5ED9-6E2F-4BD5-99B7-9315B354D8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4C859-6462-4F40-93FB-E04915E38D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00582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admin@admin.com" TargetMode="External"/><Relationship Id="rId2" Type="http://schemas.openxmlformats.org/officeDocument/2006/relationships/hyperlink" Target="http://localhost:5050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effdev87/letscode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jupyter.org/" TargetMode="External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owardsdatascience.com/how-to-run-postgresql-and-pgadmin-using-docker-3a6a8ae918b5" TargetMode="External"/><Relationship Id="rId4" Type="http://schemas.openxmlformats.org/officeDocument/2006/relationships/hyperlink" Target="https://www.postgresql.org/download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D0E8E8-C530-4B2D-A01A-CCD47590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9">
            <a:extLst>
              <a:ext uri="{FF2B5EF4-FFF2-40B4-BE49-F238E27FC236}">
                <a16:creationId xmlns:a16="http://schemas.microsoft.com/office/drawing/2014/main" id="{BE5D6855-F7F1-40AB-A644-826C03264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2448" y="3131936"/>
            <a:ext cx="1240640" cy="1240638"/>
          </a:xfrm>
          <a:prstGeom prst="ellipse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2C65388C-2EC9-49CB-94AE-C126FD4C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4763" y="0"/>
            <a:ext cx="6067239" cy="6858000"/>
          </a:xfrm>
          <a:custGeom>
            <a:avLst/>
            <a:gdLst>
              <a:gd name="connsiteX0" fmla="*/ 1619628 w 6067239"/>
              <a:gd name="connsiteY0" fmla="*/ 0 h 6858000"/>
              <a:gd name="connsiteX1" fmla="*/ 6067239 w 6067239"/>
              <a:gd name="connsiteY1" fmla="*/ 0 h 6858000"/>
              <a:gd name="connsiteX2" fmla="*/ 6067239 w 6067239"/>
              <a:gd name="connsiteY2" fmla="*/ 6858000 h 6858000"/>
              <a:gd name="connsiteX3" fmla="*/ 1619627 w 6067239"/>
              <a:gd name="connsiteY3" fmla="*/ 6858000 h 6858000"/>
              <a:gd name="connsiteX4" fmla="*/ 1615622 w 6067239"/>
              <a:gd name="connsiteY4" fmla="*/ 6854853 h 6858000"/>
              <a:gd name="connsiteX5" fmla="*/ 0 w 6067239"/>
              <a:gd name="connsiteY5" fmla="*/ 3429000 h 6858000"/>
              <a:gd name="connsiteX6" fmla="*/ 1615622 w 6067239"/>
              <a:gd name="connsiteY6" fmla="*/ 314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67239" h="6858000">
                <a:moveTo>
                  <a:pt x="1619628" y="0"/>
                </a:moveTo>
                <a:lnTo>
                  <a:pt x="6067239" y="0"/>
                </a:lnTo>
                <a:lnTo>
                  <a:pt x="6067239" y="6858000"/>
                </a:lnTo>
                <a:lnTo>
                  <a:pt x="1619627" y="6858000"/>
                </a:lnTo>
                <a:lnTo>
                  <a:pt x="1615622" y="6854853"/>
                </a:lnTo>
                <a:cubicBezTo>
                  <a:pt x="628921" y="6040555"/>
                  <a:pt x="0" y="4808224"/>
                  <a:pt x="0" y="3429000"/>
                </a:cubicBezTo>
                <a:cubicBezTo>
                  <a:pt x="0" y="2049777"/>
                  <a:pt x="628921" y="817446"/>
                  <a:pt x="1615622" y="314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62B7C1D-B627-4FCA-9295-7D7187655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7837" y="4546924"/>
            <a:ext cx="2369988" cy="2311077"/>
          </a:xfrm>
          <a:custGeom>
            <a:avLst/>
            <a:gdLst>
              <a:gd name="connsiteX0" fmla="*/ 0 w 2369988"/>
              <a:gd name="connsiteY0" fmla="*/ 0 h 2311077"/>
              <a:gd name="connsiteX1" fmla="*/ 1128071 w 2369988"/>
              <a:gd name="connsiteY1" fmla="*/ 0 h 2311077"/>
              <a:gd name="connsiteX2" fmla="*/ 1157716 w 2369988"/>
              <a:gd name="connsiteY2" fmla="*/ 128440 h 2311077"/>
              <a:gd name="connsiteX3" fmla="*/ 2316462 w 2369988"/>
              <a:gd name="connsiteY3" fmla="*/ 2257392 h 2311077"/>
              <a:gd name="connsiteX4" fmla="*/ 2369988 w 2369988"/>
              <a:gd name="connsiteY4" fmla="*/ 2311077 h 2311077"/>
              <a:gd name="connsiteX5" fmla="*/ 957894 w 2369988"/>
              <a:gd name="connsiteY5" fmla="*/ 2311077 h 2311077"/>
              <a:gd name="connsiteX6" fmla="*/ 777804 w 2369988"/>
              <a:gd name="connsiteY6" fmla="*/ 2040997 h 2311077"/>
              <a:gd name="connsiteX7" fmla="*/ 19614 w 2369988"/>
              <a:gd name="connsiteY7" fmla="*/ 109827 h 2311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69988" h="2311077">
                <a:moveTo>
                  <a:pt x="0" y="0"/>
                </a:moveTo>
                <a:lnTo>
                  <a:pt x="1128071" y="0"/>
                </a:lnTo>
                <a:lnTo>
                  <a:pt x="1157716" y="128440"/>
                </a:lnTo>
                <a:cubicBezTo>
                  <a:pt x="1365270" y="935139"/>
                  <a:pt x="1769588" y="1662859"/>
                  <a:pt x="2316462" y="2257392"/>
                </a:cubicBezTo>
                <a:lnTo>
                  <a:pt x="2369988" y="2311077"/>
                </a:lnTo>
                <a:lnTo>
                  <a:pt x="957894" y="2311077"/>
                </a:lnTo>
                <a:lnTo>
                  <a:pt x="777804" y="2040997"/>
                </a:lnTo>
                <a:cubicBezTo>
                  <a:pt x="421651" y="1454849"/>
                  <a:pt x="161627" y="803832"/>
                  <a:pt x="19614" y="109827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3CEFE9-840D-4725-A043-711AE797E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091821"/>
            <a:ext cx="3781109" cy="46743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6600" b="1" i="0" kern="12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rPr>
              <a:t>767 Data Science Degree</a:t>
            </a:r>
            <a:endParaRPr lang="en-US" sz="6600" kern="120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A0CF14-AD78-4237-83F0-3C91D690F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9412" y="1091821"/>
            <a:ext cx="4363895" cy="46743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Modulo: Banco de Dados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chemeClr val="bg1"/>
                </a:solidFill>
                <a:effectLst/>
              </a:rPr>
              <a:t>Seg/Qua/Sex das 19h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às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22h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 err="1">
                <a:solidFill>
                  <a:schemeClr val="bg1"/>
                </a:solidFill>
                <a:effectLst/>
              </a:rPr>
              <a:t>Início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08/09 e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término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04/10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William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667D7A-BAA7-4AF1-A3DD-836AF4BC7D67}"/>
              </a:ext>
            </a:extLst>
          </p:cNvPr>
          <p:cNvSpPr txBox="1"/>
          <p:nvPr/>
        </p:nvSpPr>
        <p:spPr>
          <a:xfrm>
            <a:off x="124574" y="6424186"/>
            <a:ext cx="4293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  williamteixeira5       williamtx5      </a:t>
            </a:r>
            <a:r>
              <a:rPr lang="en-IE" dirty="0" err="1"/>
              <a:t>jwilliamtx</a:t>
            </a:r>
            <a:endParaRPr lang="en-IE" dirty="0"/>
          </a:p>
        </p:txBody>
      </p:sp>
      <p:pic>
        <p:nvPicPr>
          <p:cNvPr id="1026" name="Picture 2" descr="Icon&#10;&#10;Description automatically generated">
            <a:extLst>
              <a:ext uri="{FF2B5EF4-FFF2-40B4-BE49-F238E27FC236}">
                <a16:creationId xmlns:a16="http://schemas.microsoft.com/office/drawing/2014/main" id="{8AAFA9FC-776A-45B1-94FA-F68E8CC71C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6232" y="6509311"/>
            <a:ext cx="199971" cy="199082"/>
          </a:xfrm>
          <a:prstGeom prst="rect">
            <a:avLst/>
          </a:prstGeom>
          <a:noFill/>
        </p:spPr>
      </p:pic>
      <p:pic>
        <p:nvPicPr>
          <p:cNvPr id="2050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EAE21D5-06D1-4C65-AED6-CB2CB29B7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30" y="6494633"/>
            <a:ext cx="238054" cy="238054"/>
          </a:xfrm>
          <a:prstGeom prst="rect">
            <a:avLst/>
          </a:prstGeom>
          <a:noFill/>
        </p:spPr>
      </p:pic>
      <p:pic>
        <p:nvPicPr>
          <p:cNvPr id="4098" name="Picture 2" descr="Icon&#10;&#10;Description automatically generated">
            <a:extLst>
              <a:ext uri="{FF2B5EF4-FFF2-40B4-BE49-F238E27FC236}">
                <a16:creationId xmlns:a16="http://schemas.microsoft.com/office/drawing/2014/main" id="{F862485B-45C7-4105-BC26-6D600A4478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050" y="6515109"/>
            <a:ext cx="153738" cy="20524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65286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Git – </a:t>
            </a:r>
            <a:r>
              <a:rPr lang="en-IE" dirty="0" err="1"/>
              <a:t>Principais</a:t>
            </a:r>
            <a:r>
              <a:rPr lang="en-IE" dirty="0"/>
              <a:t> </a:t>
            </a:r>
            <a:r>
              <a:rPr lang="en-IE" dirty="0" err="1"/>
              <a:t>Comandos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E" sz="1400" b="1" dirty="0">
                <a:solidFill>
                  <a:srgbClr val="FF0000"/>
                </a:solidFill>
              </a:rPr>
              <a:t>Git clone:</a:t>
            </a:r>
          </a:p>
          <a:p>
            <a:pPr lvl="1"/>
            <a:r>
              <a:rPr lang="en-IE" sz="1400" i="1" dirty="0"/>
              <a:t>git clone </a:t>
            </a:r>
            <a:r>
              <a:rPr lang="en-IE" sz="1400" i="1" dirty="0" err="1"/>
              <a:t>repo_url</a:t>
            </a:r>
            <a:endParaRPr lang="en-IE" sz="1400" i="1" dirty="0"/>
          </a:p>
          <a:p>
            <a:r>
              <a:rPr lang="en-IE" sz="1400" b="1" dirty="0" err="1"/>
              <a:t>Criar</a:t>
            </a:r>
            <a:r>
              <a:rPr lang="en-IE" sz="1400" b="1" dirty="0"/>
              <a:t> </a:t>
            </a:r>
            <a:r>
              <a:rPr lang="en-IE" sz="1400" b="1" dirty="0" err="1"/>
              <a:t>uma</a:t>
            </a:r>
            <a:r>
              <a:rPr lang="en-IE" sz="1400" b="1" dirty="0"/>
              <a:t> nova branch a </a:t>
            </a:r>
            <a:r>
              <a:rPr lang="en-IE" sz="1400" b="1" dirty="0" err="1"/>
              <a:t>partir</a:t>
            </a:r>
            <a:r>
              <a:rPr lang="en-IE" sz="1400" b="1" dirty="0"/>
              <a:t> de </a:t>
            </a:r>
            <a:r>
              <a:rPr lang="en-IE" sz="1400" b="1" dirty="0" err="1"/>
              <a:t>uma</a:t>
            </a:r>
            <a:r>
              <a:rPr lang="en-IE" sz="1400" b="1" dirty="0"/>
              <a:t> </a:t>
            </a:r>
            <a:r>
              <a:rPr lang="en-IE" sz="1400" b="1" dirty="0" err="1"/>
              <a:t>existente</a:t>
            </a:r>
            <a:r>
              <a:rPr lang="en-IE" sz="1400" b="1" dirty="0"/>
              <a:t>:</a:t>
            </a:r>
          </a:p>
          <a:p>
            <a:pPr lvl="1"/>
            <a:r>
              <a:rPr lang="en-IE" sz="1400" i="1" dirty="0"/>
              <a:t>git checkout –b 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r>
              <a:rPr lang="en-IE" sz="1400" b="1" dirty="0">
                <a:solidFill>
                  <a:srgbClr val="FF0000"/>
                </a:solidFill>
              </a:rPr>
              <a:t>Trocar branch:</a:t>
            </a:r>
          </a:p>
          <a:p>
            <a:pPr lvl="1"/>
            <a:r>
              <a:rPr lang="en-IE" sz="1400" i="1" dirty="0"/>
              <a:t>git checkout 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r>
              <a:rPr lang="en-IE" sz="1400" b="1" dirty="0" err="1"/>
              <a:t>Adicionar</a:t>
            </a:r>
            <a:r>
              <a:rPr lang="en-IE" sz="1400" b="1" dirty="0"/>
              <a:t> </a:t>
            </a:r>
            <a:r>
              <a:rPr lang="en-IE" sz="1400" b="1" dirty="0" err="1"/>
              <a:t>arquivos</a:t>
            </a:r>
            <a:r>
              <a:rPr lang="en-IE" sz="1400" b="1" dirty="0"/>
              <a:t> </a:t>
            </a:r>
            <a:r>
              <a:rPr lang="en-IE" sz="1400" b="1" dirty="0" err="1"/>
              <a:t>em</a:t>
            </a:r>
            <a:r>
              <a:rPr lang="en-IE" sz="1400" b="1" dirty="0"/>
              <a:t> um commit:</a:t>
            </a:r>
          </a:p>
          <a:p>
            <a:pPr lvl="1"/>
            <a:r>
              <a:rPr lang="en-IE" sz="1400" i="1" dirty="0"/>
              <a:t>git add .</a:t>
            </a:r>
          </a:p>
          <a:p>
            <a:pPr lvl="1"/>
            <a:r>
              <a:rPr lang="en-IE" sz="1400" i="1" dirty="0"/>
              <a:t>git </a:t>
            </a:r>
            <a:r>
              <a:rPr lang="en-IE" sz="1400" i="1" dirty="0" err="1"/>
              <a:t>gui</a:t>
            </a:r>
            <a:r>
              <a:rPr lang="en-IE" sz="1400" i="1" dirty="0"/>
              <a:t> (interface)</a:t>
            </a:r>
          </a:p>
          <a:p>
            <a:r>
              <a:rPr lang="en-IE" sz="1400" b="1" dirty="0"/>
              <a:t>Fazer um commit:</a:t>
            </a:r>
          </a:p>
          <a:p>
            <a:pPr lvl="1"/>
            <a:r>
              <a:rPr lang="en-IE" sz="1400" i="1" dirty="0"/>
              <a:t>git commit –m “Commit message” </a:t>
            </a:r>
          </a:p>
          <a:p>
            <a:r>
              <a:rPr lang="en-IE" sz="1400" b="1" dirty="0" err="1"/>
              <a:t>Enviar</a:t>
            </a:r>
            <a:r>
              <a:rPr lang="en-IE" sz="1400" b="1" dirty="0"/>
              <a:t> </a:t>
            </a:r>
            <a:r>
              <a:rPr lang="en-IE" sz="1400" b="1" dirty="0" err="1"/>
              <a:t>mudanças</a:t>
            </a:r>
            <a:r>
              <a:rPr lang="en-IE" sz="1400" b="1" dirty="0"/>
              <a:t> para um </a:t>
            </a:r>
            <a:r>
              <a:rPr lang="en-IE" sz="1400" b="1" dirty="0" err="1"/>
              <a:t>repositório</a:t>
            </a:r>
            <a:r>
              <a:rPr lang="en-IE" sz="1400" b="1" dirty="0"/>
              <a:t> </a:t>
            </a:r>
            <a:r>
              <a:rPr lang="en-IE" sz="1400" b="1" dirty="0" err="1"/>
              <a:t>remoto</a:t>
            </a:r>
            <a:r>
              <a:rPr lang="en-IE" sz="1400" b="1" dirty="0"/>
              <a:t>:</a:t>
            </a:r>
          </a:p>
          <a:p>
            <a:pPr lvl="1"/>
            <a:r>
              <a:rPr lang="en-IE" sz="1400" i="1" dirty="0"/>
              <a:t>git push </a:t>
            </a:r>
            <a:r>
              <a:rPr lang="en-IE" sz="1400" i="1" dirty="0" err="1"/>
              <a:t>repo_name</a:t>
            </a:r>
            <a:r>
              <a:rPr lang="en-IE" sz="1400" i="1" dirty="0"/>
              <a:t> 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r>
              <a:rPr lang="en-IE" sz="1400" b="1" dirty="0" err="1">
                <a:solidFill>
                  <a:srgbClr val="FF0000"/>
                </a:solidFill>
              </a:rPr>
              <a:t>Sincronizar</a:t>
            </a:r>
            <a:r>
              <a:rPr lang="en-IE" sz="1400" b="1" dirty="0">
                <a:solidFill>
                  <a:srgbClr val="FF0000"/>
                </a:solidFill>
              </a:rPr>
              <a:t> o repo local com o </a:t>
            </a:r>
            <a:r>
              <a:rPr lang="en-IE" sz="1400" b="1" dirty="0" err="1">
                <a:solidFill>
                  <a:srgbClr val="FF0000"/>
                </a:solidFill>
              </a:rPr>
              <a:t>remoto</a:t>
            </a:r>
            <a:r>
              <a:rPr lang="en-IE" sz="1400" b="1" dirty="0">
                <a:solidFill>
                  <a:srgbClr val="FF0000"/>
                </a:solidFill>
              </a:rPr>
              <a:t>:</a:t>
            </a:r>
          </a:p>
          <a:p>
            <a:pPr lvl="1"/>
            <a:r>
              <a:rPr lang="en-IE" sz="1400" i="1" dirty="0"/>
              <a:t>git fetch </a:t>
            </a:r>
            <a:r>
              <a:rPr lang="en-IE" sz="1400" i="1" dirty="0" err="1"/>
              <a:t>remote_repo_name</a:t>
            </a:r>
            <a:endParaRPr lang="en-IE" sz="1400" i="1" dirty="0"/>
          </a:p>
          <a:p>
            <a:r>
              <a:rPr lang="en-IE" sz="1400" b="1" dirty="0">
                <a:solidFill>
                  <a:srgbClr val="FF0000"/>
                </a:solidFill>
              </a:rPr>
              <a:t>Rebase </a:t>
            </a:r>
            <a:r>
              <a:rPr lang="en-IE" sz="1400" b="1" dirty="0" err="1">
                <a:solidFill>
                  <a:srgbClr val="FF0000"/>
                </a:solidFill>
              </a:rPr>
              <a:t>uma</a:t>
            </a:r>
            <a:r>
              <a:rPr lang="en-IE" sz="1400" b="1" dirty="0">
                <a:solidFill>
                  <a:srgbClr val="FF0000"/>
                </a:solidFill>
              </a:rPr>
              <a:t> branch:</a:t>
            </a:r>
          </a:p>
          <a:p>
            <a:pPr lvl="1"/>
            <a:r>
              <a:rPr lang="en-IE" sz="1400" i="1" dirty="0"/>
              <a:t>git rebase </a:t>
            </a:r>
            <a:r>
              <a:rPr lang="en-IE" sz="1400" i="1" dirty="0" err="1"/>
              <a:t>repo_name</a:t>
            </a:r>
            <a:r>
              <a:rPr lang="en-IE" sz="1400" i="1" dirty="0"/>
              <a:t>/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pPr marL="457200" lvl="1" indent="0">
              <a:buNone/>
            </a:pPr>
            <a:r>
              <a:rPr lang="en-IE" sz="1400" i="1" dirty="0"/>
              <a:t>  </a:t>
            </a:r>
          </a:p>
          <a:p>
            <a:pPr marL="0" indent="0">
              <a:buNone/>
            </a:pPr>
            <a:endParaRPr lang="en-IE" sz="1400" dirty="0"/>
          </a:p>
        </p:txBody>
      </p:sp>
    </p:spTree>
    <p:extLst>
      <p:ext uri="{BB962C8B-B14F-4D97-AF65-F5344CB8AC3E}">
        <p14:creationId xmlns:p14="http://schemas.microsoft.com/office/powerpoint/2010/main" val="993039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24EA2-BA61-4883-9BF4-1115ADC5C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Exercícios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911F8-A525-4244-897A-54CFA5D92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Clone o repositório das aulas em sua máquina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Mude para a branch empiricus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Sincronize o seu repositório local com o remoto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Rebaseie sua branch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8468561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Docker – O que é?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GB" sz="2000" dirty="0"/>
              <a:t>Ferramenta para </a:t>
            </a:r>
            <a:r>
              <a:rPr lang="en-GB" sz="2000" dirty="0" err="1"/>
              <a:t>criar</a:t>
            </a:r>
            <a:r>
              <a:rPr lang="en-GB" sz="2000" dirty="0"/>
              <a:t>, </a:t>
            </a:r>
            <a:r>
              <a:rPr lang="en-GB" sz="2000" dirty="0" err="1"/>
              <a:t>subir</a:t>
            </a:r>
            <a:r>
              <a:rPr lang="en-GB" sz="2000" dirty="0"/>
              <a:t> e </a:t>
            </a:r>
            <a:r>
              <a:rPr lang="en-GB" sz="2000" dirty="0" err="1"/>
              <a:t>rodar</a:t>
            </a:r>
            <a:r>
              <a:rPr lang="en-GB" sz="2000" dirty="0"/>
              <a:t> </a:t>
            </a:r>
            <a:r>
              <a:rPr lang="en-GB" sz="2000" dirty="0" err="1"/>
              <a:t>aplicações</a:t>
            </a:r>
            <a:r>
              <a:rPr lang="en-GB" sz="2000" dirty="0"/>
              <a:t> </a:t>
            </a:r>
            <a:r>
              <a:rPr lang="en-GB" sz="2000" dirty="0" err="1"/>
              <a:t>usando</a:t>
            </a:r>
            <a:r>
              <a:rPr lang="en-GB" sz="2000" dirty="0"/>
              <a:t> </a:t>
            </a:r>
            <a:r>
              <a:rPr lang="en-GB" sz="2000" b="1" dirty="0"/>
              <a:t>containers.</a:t>
            </a:r>
          </a:p>
          <a:p>
            <a:pPr algn="just"/>
            <a:r>
              <a:rPr lang="en-GB" sz="2000" dirty="0" err="1"/>
              <a:t>Favorece</a:t>
            </a:r>
            <a:r>
              <a:rPr lang="en-GB" sz="2000" dirty="0"/>
              <a:t> o </a:t>
            </a:r>
            <a:r>
              <a:rPr lang="en-GB" sz="2000" dirty="0" err="1"/>
              <a:t>empacotamento</a:t>
            </a:r>
            <a:r>
              <a:rPr lang="en-GB" sz="2000" dirty="0"/>
              <a:t> de </a:t>
            </a:r>
            <a:r>
              <a:rPr lang="en-GB" sz="2000" dirty="0" err="1"/>
              <a:t>aplicações</a:t>
            </a:r>
            <a:r>
              <a:rPr lang="en-GB" sz="2000" dirty="0"/>
              <a:t> com </a:t>
            </a:r>
            <a:r>
              <a:rPr lang="en-GB" sz="2000" dirty="0" err="1"/>
              <a:t>todas</a:t>
            </a:r>
            <a:r>
              <a:rPr lang="en-GB" sz="2000" dirty="0"/>
              <a:t> as </a:t>
            </a:r>
            <a:r>
              <a:rPr lang="en-GB" sz="2000" dirty="0" err="1"/>
              <a:t>suas</a:t>
            </a:r>
            <a:r>
              <a:rPr lang="en-GB" sz="2000" dirty="0"/>
              <a:t> </a:t>
            </a:r>
            <a:r>
              <a:rPr lang="en-GB" sz="2000" dirty="0" err="1"/>
              <a:t>partes</a:t>
            </a:r>
            <a:r>
              <a:rPr lang="en-GB" sz="2000" dirty="0"/>
              <a:t> </a:t>
            </a:r>
            <a:r>
              <a:rPr lang="en-GB" sz="2000" dirty="0" err="1"/>
              <a:t>necessárias</a:t>
            </a:r>
            <a:r>
              <a:rPr lang="en-GB" sz="2000" dirty="0"/>
              <a:t>.</a:t>
            </a:r>
          </a:p>
          <a:p>
            <a:pPr lvl="1" algn="just"/>
            <a:r>
              <a:rPr lang="en-GB" sz="1600" dirty="0"/>
              <a:t>Libs e </a:t>
            </a:r>
            <a:r>
              <a:rPr lang="en-GB" sz="1600" dirty="0" err="1"/>
              <a:t>outras</a:t>
            </a:r>
            <a:r>
              <a:rPr lang="en-GB" sz="1600" dirty="0"/>
              <a:t> </a:t>
            </a:r>
            <a:r>
              <a:rPr lang="en-GB" sz="1600" dirty="0" err="1"/>
              <a:t>dependências</a:t>
            </a:r>
            <a:endParaRPr lang="en-GB" sz="1600" dirty="0"/>
          </a:p>
          <a:p>
            <a:pPr algn="just"/>
            <a:r>
              <a:rPr lang="en-GB" sz="2000" dirty="0" err="1"/>
              <a:t>Permite</a:t>
            </a:r>
            <a:r>
              <a:rPr lang="en-GB" sz="2000" dirty="0"/>
              <a:t> o </a:t>
            </a:r>
            <a:r>
              <a:rPr lang="en-GB" sz="2000" dirty="0" err="1"/>
              <a:t>isolamento</a:t>
            </a:r>
            <a:r>
              <a:rPr lang="en-GB" sz="2000" dirty="0"/>
              <a:t> do </a:t>
            </a:r>
            <a:r>
              <a:rPr lang="en-GB" sz="2000" dirty="0" err="1"/>
              <a:t>ambiente</a:t>
            </a:r>
            <a:r>
              <a:rPr lang="en-GB" sz="2000" dirty="0"/>
              <a:t> com </a:t>
            </a:r>
            <a:r>
              <a:rPr lang="en-GB" sz="2000" dirty="0" err="1"/>
              <a:t>múltiplos</a:t>
            </a:r>
            <a:r>
              <a:rPr lang="en-GB" sz="2000" dirty="0"/>
              <a:t> containers </a:t>
            </a:r>
            <a:r>
              <a:rPr lang="en-GB" sz="2000" dirty="0" err="1"/>
              <a:t>rodando</a:t>
            </a:r>
            <a:r>
              <a:rPr lang="en-GB" sz="2000" dirty="0"/>
              <a:t> </a:t>
            </a:r>
            <a:r>
              <a:rPr lang="en-GB" sz="2000" dirty="0" err="1"/>
              <a:t>simultaneamente</a:t>
            </a:r>
            <a:r>
              <a:rPr lang="en-GB" sz="2000" dirty="0"/>
              <a:t> </a:t>
            </a:r>
            <a:r>
              <a:rPr lang="en-GB" sz="2000" dirty="0" err="1"/>
              <a:t>em</a:t>
            </a:r>
            <a:r>
              <a:rPr lang="en-GB" sz="2000" dirty="0"/>
              <a:t> </a:t>
            </a:r>
            <a:r>
              <a:rPr lang="en-GB" sz="2000" dirty="0" err="1"/>
              <a:t>uma</a:t>
            </a:r>
            <a:r>
              <a:rPr lang="en-GB" sz="2000" dirty="0"/>
              <a:t> </a:t>
            </a:r>
            <a:r>
              <a:rPr lang="en-GB" sz="2000" dirty="0" err="1"/>
              <a:t>máquina</a:t>
            </a:r>
            <a:r>
              <a:rPr lang="en-GB" sz="2000" dirty="0"/>
              <a:t> host.</a:t>
            </a:r>
          </a:p>
        </p:txBody>
      </p:sp>
      <p:pic>
        <p:nvPicPr>
          <p:cNvPr id="1026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5B9CEB88-A545-495E-BE21-4371D00E3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3406775"/>
            <a:ext cx="6096000" cy="30861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88248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Docker – </a:t>
            </a:r>
            <a:r>
              <a:rPr lang="en-IE" dirty="0" err="1"/>
              <a:t>Principais</a:t>
            </a:r>
            <a:r>
              <a:rPr lang="en-IE" dirty="0"/>
              <a:t> </a:t>
            </a:r>
            <a:r>
              <a:rPr lang="en-IE" dirty="0" err="1"/>
              <a:t>conceitos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b="1" dirty="0" err="1"/>
              <a:t>DockerFile</a:t>
            </a:r>
            <a:r>
              <a:rPr lang="en-GB" sz="2000" b="1" dirty="0"/>
              <a:t>:</a:t>
            </a:r>
            <a:r>
              <a:rPr lang="en-GB" sz="2000" dirty="0"/>
              <a:t> </a:t>
            </a:r>
            <a:r>
              <a:rPr lang="en-GB" sz="2000" dirty="0" err="1"/>
              <a:t>Contém</a:t>
            </a:r>
            <a:r>
              <a:rPr lang="en-GB" sz="2000" dirty="0"/>
              <a:t> </a:t>
            </a:r>
            <a:r>
              <a:rPr lang="en-GB" sz="2000" dirty="0" err="1"/>
              <a:t>instruções</a:t>
            </a:r>
            <a:r>
              <a:rPr lang="en-GB" sz="2000" dirty="0"/>
              <a:t> de </a:t>
            </a:r>
            <a:r>
              <a:rPr lang="en-GB" sz="2000" dirty="0" err="1"/>
              <a:t>como</a:t>
            </a:r>
            <a:r>
              <a:rPr lang="en-GB" sz="2000" dirty="0"/>
              <a:t> </a:t>
            </a:r>
            <a:r>
              <a:rPr lang="en-GB" sz="2000" dirty="0" err="1"/>
              <a:t>construir</a:t>
            </a:r>
            <a:r>
              <a:rPr lang="en-GB" sz="2000" dirty="0"/>
              <a:t> </a:t>
            </a:r>
            <a:r>
              <a:rPr lang="en-GB" sz="2000" dirty="0" err="1"/>
              <a:t>uma</a:t>
            </a:r>
            <a:r>
              <a:rPr lang="en-GB" sz="2000" dirty="0"/>
              <a:t> </a:t>
            </a:r>
            <a:r>
              <a:rPr lang="en-GB" sz="2000" dirty="0" err="1"/>
              <a:t>imagem</a:t>
            </a:r>
            <a:r>
              <a:rPr lang="en-GB" sz="2000" dirty="0"/>
              <a:t> docker.</a:t>
            </a:r>
          </a:p>
          <a:p>
            <a:pPr lvl="1"/>
            <a:r>
              <a:rPr lang="en-GB" sz="1600" dirty="0"/>
              <a:t>Environment setup (OS, language, variables, file, network)</a:t>
            </a:r>
          </a:p>
          <a:p>
            <a:r>
              <a:rPr lang="en-GB" sz="2000" b="1" dirty="0"/>
              <a:t>Docker Image: </a:t>
            </a:r>
            <a:r>
              <a:rPr lang="en-GB" sz="2000" dirty="0"/>
              <a:t>Um </a:t>
            </a:r>
            <a:r>
              <a:rPr lang="en-GB" sz="2000" dirty="0" err="1"/>
              <a:t>arquivo</a:t>
            </a:r>
            <a:r>
              <a:rPr lang="en-GB" sz="2000" dirty="0"/>
              <a:t> </a:t>
            </a:r>
            <a:r>
              <a:rPr lang="en-GB" sz="2000" dirty="0" err="1"/>
              <a:t>imutável</a:t>
            </a:r>
            <a:r>
              <a:rPr lang="en-GB" sz="2000" dirty="0"/>
              <a:t> que</a:t>
            </a:r>
            <a:r>
              <a:rPr lang="en-GB" sz="2000" b="1" dirty="0"/>
              <a:t> </a:t>
            </a:r>
            <a:r>
              <a:rPr lang="en-GB" sz="2000" dirty="0" err="1"/>
              <a:t>contém</a:t>
            </a:r>
            <a:r>
              <a:rPr lang="en-GB" sz="2000" dirty="0"/>
              <a:t> </a:t>
            </a:r>
            <a:r>
              <a:rPr lang="en-GB" sz="2000" dirty="0" err="1"/>
              <a:t>uma</a:t>
            </a:r>
            <a:r>
              <a:rPr lang="en-GB" sz="2000" dirty="0"/>
              <a:t> </a:t>
            </a:r>
            <a:r>
              <a:rPr lang="en-GB" sz="2000" dirty="0" err="1"/>
              <a:t>aplicação</a:t>
            </a:r>
            <a:r>
              <a:rPr lang="en-GB" sz="2000" dirty="0"/>
              <a:t> </a:t>
            </a:r>
            <a:r>
              <a:rPr lang="en-GB" sz="2000" dirty="0" err="1"/>
              <a:t>executável</a:t>
            </a:r>
            <a:r>
              <a:rPr lang="en-GB" sz="2000" dirty="0"/>
              <a:t> (</a:t>
            </a:r>
            <a:r>
              <a:rPr lang="en-GB" sz="2000" dirty="0" err="1"/>
              <a:t>código</a:t>
            </a:r>
            <a:r>
              <a:rPr lang="en-GB" sz="2000" dirty="0"/>
              <a:t>), </a:t>
            </a:r>
            <a:r>
              <a:rPr lang="en-GB" sz="2000" dirty="0" err="1"/>
              <a:t>bem</a:t>
            </a:r>
            <a:r>
              <a:rPr lang="en-GB" sz="2000" dirty="0"/>
              <a:t> </a:t>
            </a:r>
            <a:r>
              <a:rPr lang="en-GB" sz="2000" dirty="0" err="1"/>
              <a:t>como</a:t>
            </a:r>
            <a:r>
              <a:rPr lang="en-GB" sz="2000" dirty="0"/>
              <a:t> </a:t>
            </a:r>
            <a:r>
              <a:rPr lang="en-GB" sz="2000" dirty="0" err="1"/>
              <a:t>tudo</a:t>
            </a:r>
            <a:r>
              <a:rPr lang="en-GB" sz="2000" dirty="0"/>
              <a:t> o que é </a:t>
            </a:r>
            <a:r>
              <a:rPr lang="en-GB" sz="2000" dirty="0" err="1"/>
              <a:t>necessário</a:t>
            </a:r>
            <a:r>
              <a:rPr lang="en-GB" sz="2000" dirty="0"/>
              <a:t> para </a:t>
            </a:r>
            <a:r>
              <a:rPr lang="en-GB" sz="2000" dirty="0" err="1"/>
              <a:t>ela</a:t>
            </a:r>
            <a:r>
              <a:rPr lang="en-GB" sz="2000" dirty="0"/>
              <a:t> </a:t>
            </a:r>
            <a:r>
              <a:rPr lang="en-GB" sz="2000" dirty="0" err="1"/>
              <a:t>funcionar</a:t>
            </a:r>
            <a:r>
              <a:rPr lang="en-GB" sz="2000" dirty="0"/>
              <a:t>.</a:t>
            </a:r>
          </a:p>
          <a:p>
            <a:r>
              <a:rPr lang="en-GB" sz="2000" b="1" dirty="0"/>
              <a:t>Docker container: </a:t>
            </a:r>
            <a:r>
              <a:rPr lang="en-GB" sz="2000" dirty="0" err="1"/>
              <a:t>Refere</a:t>
            </a:r>
            <a:r>
              <a:rPr lang="en-GB" sz="2000" dirty="0"/>
              <a:t>-se a </a:t>
            </a:r>
            <a:r>
              <a:rPr lang="en-GB" sz="2000" dirty="0" err="1"/>
              <a:t>uma</a:t>
            </a:r>
            <a:r>
              <a:rPr lang="en-GB" sz="2000" dirty="0"/>
              <a:t> </a:t>
            </a:r>
            <a:r>
              <a:rPr lang="en-GB" sz="2000" dirty="0" err="1"/>
              <a:t>imagem</a:t>
            </a:r>
            <a:r>
              <a:rPr lang="en-GB" sz="2000" dirty="0"/>
              <a:t> </a:t>
            </a:r>
            <a:r>
              <a:rPr lang="en-GB" sz="2000" dirty="0" err="1"/>
              <a:t>em</a:t>
            </a:r>
            <a:r>
              <a:rPr lang="en-GB" sz="2000" dirty="0"/>
              <a:t> </a:t>
            </a:r>
            <a:r>
              <a:rPr lang="en-GB" sz="2000" dirty="0" err="1"/>
              <a:t>execução</a:t>
            </a:r>
            <a:r>
              <a:rPr lang="en-GB" sz="2000" dirty="0"/>
              <a:t>.</a:t>
            </a:r>
          </a:p>
          <a:p>
            <a:r>
              <a:rPr lang="en-GB" sz="2000" b="1" dirty="0"/>
              <a:t>Docker Hub: </a:t>
            </a:r>
            <a:r>
              <a:rPr lang="en-GB" sz="2000" dirty="0" err="1"/>
              <a:t>Repositório</a:t>
            </a:r>
            <a:r>
              <a:rPr lang="en-GB" sz="2000" dirty="0"/>
              <a:t> </a:t>
            </a:r>
            <a:r>
              <a:rPr lang="en-GB" sz="2000" dirty="0" err="1"/>
              <a:t>público</a:t>
            </a:r>
            <a:r>
              <a:rPr lang="en-GB" sz="2000" dirty="0"/>
              <a:t> de docker images.</a:t>
            </a:r>
          </a:p>
          <a:p>
            <a:r>
              <a:rPr lang="en-GB" sz="2000" b="1" dirty="0"/>
              <a:t>Docker compose: </a:t>
            </a:r>
            <a:r>
              <a:rPr lang="en-GB" sz="2000" dirty="0"/>
              <a:t>Serve para </a:t>
            </a:r>
            <a:r>
              <a:rPr lang="en-GB" sz="2000" dirty="0" err="1"/>
              <a:t>rodar</a:t>
            </a:r>
            <a:r>
              <a:rPr lang="en-GB" sz="2000" dirty="0"/>
              <a:t> </a:t>
            </a:r>
            <a:r>
              <a:rPr lang="en-GB" sz="2000" dirty="0" err="1"/>
              <a:t>múltiplos</a:t>
            </a:r>
            <a:r>
              <a:rPr lang="en-GB" sz="2000" dirty="0"/>
              <a:t> containers </a:t>
            </a:r>
            <a:r>
              <a:rPr lang="en-GB" sz="2000" dirty="0" err="1"/>
              <a:t>como</a:t>
            </a:r>
            <a:r>
              <a:rPr lang="en-GB" sz="2000" dirty="0"/>
              <a:t> um </a:t>
            </a:r>
            <a:r>
              <a:rPr lang="en-GB" sz="2000" dirty="0" err="1"/>
              <a:t>serviço</a:t>
            </a:r>
            <a:r>
              <a:rPr lang="en-GB" sz="2000" dirty="0"/>
              <a:t> </a:t>
            </a:r>
            <a:r>
              <a:rPr lang="en-GB" sz="2000" dirty="0" err="1"/>
              <a:t>único</a:t>
            </a:r>
            <a:r>
              <a:rPr lang="en-GB" sz="2000" dirty="0"/>
              <a:t>.</a:t>
            </a:r>
          </a:p>
          <a:p>
            <a:pPr lvl="1"/>
            <a:r>
              <a:rPr lang="en-GB" sz="1600" dirty="0" err="1"/>
              <a:t>Cada</a:t>
            </a:r>
            <a:r>
              <a:rPr lang="en-GB" sz="1600" dirty="0"/>
              <a:t> container </a:t>
            </a:r>
            <a:r>
              <a:rPr lang="en-GB" sz="1600" dirty="0" err="1"/>
              <a:t>roda</a:t>
            </a:r>
            <a:r>
              <a:rPr lang="en-GB" sz="1600" dirty="0"/>
              <a:t> </a:t>
            </a:r>
            <a:r>
              <a:rPr lang="en-GB" sz="1600" dirty="0" err="1"/>
              <a:t>isoladamente</a:t>
            </a:r>
            <a:r>
              <a:rPr lang="en-GB" sz="1600" dirty="0"/>
              <a:t>, mas </a:t>
            </a:r>
            <a:r>
              <a:rPr lang="en-GB" sz="1600" dirty="0" err="1"/>
              <a:t>permite</a:t>
            </a:r>
            <a:r>
              <a:rPr lang="en-GB" sz="1600" dirty="0"/>
              <a:t> </a:t>
            </a:r>
            <a:r>
              <a:rPr lang="en-GB" sz="1600" dirty="0" err="1"/>
              <a:t>interação</a:t>
            </a:r>
            <a:r>
              <a:rPr lang="en-GB" sz="1600" dirty="0"/>
              <a:t> entre </a:t>
            </a:r>
            <a:r>
              <a:rPr lang="en-GB" sz="1600" dirty="0" err="1"/>
              <a:t>eles</a:t>
            </a:r>
            <a:r>
              <a:rPr lang="en-GB" sz="1600" dirty="0"/>
              <a:t>.</a:t>
            </a:r>
            <a:endParaRPr lang="en-IE" sz="1600" dirty="0"/>
          </a:p>
        </p:txBody>
      </p:sp>
    </p:spTree>
    <p:extLst>
      <p:ext uri="{BB962C8B-B14F-4D97-AF65-F5344CB8AC3E}">
        <p14:creationId xmlns:p14="http://schemas.microsoft.com/office/powerpoint/2010/main" val="18975906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24EA2-BA61-4883-9BF4-1115ADC5C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Exercício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911F8-A525-4244-897A-54CFA5D92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Instale o postgres utilizando uma docker image.</a:t>
            </a:r>
          </a:p>
        </p:txBody>
      </p:sp>
    </p:spTree>
    <p:extLst>
      <p:ext uri="{BB962C8B-B14F-4D97-AF65-F5344CB8AC3E}">
        <p14:creationId xmlns:p14="http://schemas.microsoft.com/office/powerpoint/2010/main" val="29387575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9B47D-AF78-4657-B84A-39A4A792B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 do Postgres - Local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8BE08-9634-42E5-B9B6-F3A938091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Instale o PostgreSQL</a:t>
            </a:r>
          </a:p>
          <a:p>
            <a:pPr lvl="1"/>
            <a:r>
              <a:rPr lang="pt-BR" dirty="0"/>
              <a:t>Durante a instação ele vai te pedir a senha e a porta. </a:t>
            </a:r>
          </a:p>
          <a:p>
            <a:pPr lvl="2"/>
            <a:r>
              <a:rPr lang="pt-BR" dirty="0"/>
              <a:t>Senha: postgres </a:t>
            </a:r>
          </a:p>
          <a:p>
            <a:pPr lvl="2"/>
            <a:r>
              <a:rPr lang="pt-BR" dirty="0"/>
              <a:t>Porta: 5432.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Clique-direito em Servers -&gt; Create -&gt; Server:</a:t>
            </a:r>
          </a:p>
          <a:p>
            <a:pPr lvl="1"/>
            <a:r>
              <a:rPr lang="pt-BR" dirty="0"/>
              <a:t>Aba General -&gt; Name = localhost</a:t>
            </a:r>
          </a:p>
          <a:p>
            <a:pPr lvl="1"/>
            <a:r>
              <a:rPr lang="pt-BR" dirty="0"/>
              <a:t>Aba Connection -&gt; Hostname/address = localhost</a:t>
            </a:r>
          </a:p>
        </p:txBody>
      </p:sp>
    </p:spTree>
    <p:extLst>
      <p:ext uri="{BB962C8B-B14F-4D97-AF65-F5344CB8AC3E}">
        <p14:creationId xmlns:p14="http://schemas.microsoft.com/office/powerpoint/2010/main" val="39098462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9B47D-AF78-4657-B84A-39A4A792B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 do PostgreSQL - Docker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8BE08-9634-42E5-B9B6-F3A938091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Instale o Docker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Em uma pasta qualquer, copie o arquivo docker-compose.yml localizado no repositório do curso (turmas/bancodedados/material/docker).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Execute o comando: </a:t>
            </a:r>
            <a:r>
              <a:rPr lang="en-IE" b="0" i="1" dirty="0">
                <a:solidFill>
                  <a:srgbClr val="292929"/>
                </a:solidFill>
                <a:effectLst/>
                <a:latin typeface="Menlo"/>
              </a:rPr>
              <a:t>docker compose up</a:t>
            </a:r>
          </a:p>
          <a:p>
            <a:pPr marL="514350" indent="-514350">
              <a:buFont typeface="+mj-lt"/>
              <a:buAutoNum type="arabicPeriod"/>
            </a:pPr>
            <a:r>
              <a:rPr lang="en-IE" b="0" dirty="0">
                <a:solidFill>
                  <a:srgbClr val="292929"/>
                </a:solidFill>
                <a:effectLst/>
                <a:latin typeface="Menlo"/>
              </a:rPr>
              <a:t>Execute o commando: </a:t>
            </a:r>
            <a:r>
              <a:rPr lang="en-IE" b="0" i="1" dirty="0">
                <a:solidFill>
                  <a:srgbClr val="292929"/>
                </a:solidFill>
                <a:effectLst/>
                <a:latin typeface="Menlo"/>
              </a:rPr>
              <a:t>docker </a:t>
            </a:r>
            <a:r>
              <a:rPr lang="en-IE" b="0" i="1" dirty="0" err="1">
                <a:solidFill>
                  <a:srgbClr val="292929"/>
                </a:solidFill>
                <a:effectLst/>
                <a:latin typeface="Menlo"/>
              </a:rPr>
              <a:t>ps</a:t>
            </a:r>
            <a:endParaRPr lang="en-IE" b="0" i="1" dirty="0">
              <a:solidFill>
                <a:srgbClr val="292929"/>
              </a:solidFill>
              <a:effectLst/>
              <a:latin typeface="Menlo"/>
            </a:endParaRPr>
          </a:p>
          <a:p>
            <a:pPr lvl="1"/>
            <a:r>
              <a:rPr lang="en-IE" b="0" dirty="0">
                <a:solidFill>
                  <a:srgbClr val="292929"/>
                </a:solidFill>
                <a:effectLst/>
                <a:latin typeface="Menlo"/>
              </a:rPr>
              <a:t>Lista </a:t>
            </a:r>
            <a:r>
              <a:rPr lang="en-IE" b="0" dirty="0" err="1">
                <a:solidFill>
                  <a:srgbClr val="292929"/>
                </a:solidFill>
                <a:effectLst/>
                <a:latin typeface="Menlo"/>
              </a:rPr>
              <a:t>o</a:t>
            </a:r>
            <a:r>
              <a:rPr lang="en-IE" dirty="0" err="1">
                <a:solidFill>
                  <a:srgbClr val="292929"/>
                </a:solidFill>
                <a:latin typeface="Menlo"/>
              </a:rPr>
              <a:t>s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 containers </a:t>
            </a:r>
            <a:r>
              <a:rPr lang="en-IE" dirty="0" err="1">
                <a:solidFill>
                  <a:srgbClr val="292929"/>
                </a:solidFill>
                <a:latin typeface="Menlo"/>
              </a:rPr>
              <a:t>em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 </a:t>
            </a:r>
            <a:r>
              <a:rPr lang="en-IE" dirty="0" err="1">
                <a:solidFill>
                  <a:srgbClr val="292929"/>
                </a:solidFill>
                <a:latin typeface="Menlo"/>
              </a:rPr>
              <a:t>execução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.</a:t>
            </a:r>
          </a:p>
          <a:p>
            <a:pPr lvl="1"/>
            <a:r>
              <a:rPr lang="en-IE" b="0" dirty="0">
                <a:solidFill>
                  <a:srgbClr val="292929"/>
                </a:solidFill>
                <a:effectLst/>
                <a:latin typeface="Menlo"/>
              </a:rPr>
              <a:t>Localize o </a:t>
            </a:r>
            <a:r>
              <a:rPr lang="en-IE" b="0" dirty="0" err="1">
                <a:solidFill>
                  <a:srgbClr val="292929"/>
                </a:solidFill>
                <a:effectLst/>
                <a:latin typeface="Menlo"/>
              </a:rPr>
              <a:t>atributo</a:t>
            </a:r>
            <a:r>
              <a:rPr lang="en-IE" b="0" dirty="0">
                <a:solidFill>
                  <a:srgbClr val="292929"/>
                </a:solidFill>
                <a:effectLst/>
                <a:latin typeface="Menlo"/>
              </a:rPr>
              <a:t> NAME.</a:t>
            </a:r>
          </a:p>
          <a:p>
            <a:pPr marL="514350" indent="-514350">
              <a:buFont typeface="+mj-lt"/>
              <a:buAutoNum type="arabicPeriod"/>
            </a:pPr>
            <a:r>
              <a:rPr lang="en-IE" dirty="0" err="1">
                <a:solidFill>
                  <a:srgbClr val="292929"/>
                </a:solidFill>
                <a:latin typeface="Menlo"/>
              </a:rPr>
              <a:t>Acesse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 o </a:t>
            </a:r>
            <a:r>
              <a:rPr lang="en-IE" dirty="0" err="1">
                <a:solidFill>
                  <a:srgbClr val="292929"/>
                </a:solidFill>
                <a:latin typeface="Menlo"/>
              </a:rPr>
              <a:t>pgAdmin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 via </a:t>
            </a:r>
            <a:r>
              <a:rPr lang="en-IE" b="0" i="0" u="sng" dirty="0">
                <a:effectLst/>
                <a:latin typeface="charter"/>
                <a:hlinkClick r:id="rId2"/>
              </a:rPr>
              <a:t>http://localhost:5050/</a:t>
            </a:r>
            <a:endParaRPr lang="en-IE" u="sng" dirty="0">
              <a:solidFill>
                <a:srgbClr val="292929"/>
              </a:solidFill>
              <a:latin typeface="Menlo"/>
            </a:endParaRPr>
          </a:p>
          <a:p>
            <a:pPr lvl="1"/>
            <a:r>
              <a:rPr lang="en-IE" dirty="0">
                <a:solidFill>
                  <a:srgbClr val="292929"/>
                </a:solidFill>
                <a:latin typeface="Menlo"/>
              </a:rPr>
              <a:t>Email: </a:t>
            </a:r>
            <a:r>
              <a:rPr lang="en-IE" dirty="0">
                <a:solidFill>
                  <a:srgbClr val="292929"/>
                </a:solidFill>
                <a:latin typeface="Menlo"/>
                <a:hlinkClick r:id="rId3"/>
              </a:rPr>
              <a:t>admin@admin.com</a:t>
            </a:r>
            <a:endParaRPr lang="en-IE" dirty="0">
              <a:solidFill>
                <a:srgbClr val="292929"/>
              </a:solidFill>
              <a:latin typeface="Menlo"/>
            </a:endParaRPr>
          </a:p>
          <a:p>
            <a:pPr lvl="1"/>
            <a:r>
              <a:rPr lang="en-IE" dirty="0">
                <a:solidFill>
                  <a:srgbClr val="292929"/>
                </a:solidFill>
                <a:latin typeface="Menlo"/>
              </a:rPr>
              <a:t>Password: root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Clique em Servers-&gt;Create-&gt;Server</a:t>
            </a:r>
          </a:p>
          <a:p>
            <a:pPr marL="0" indent="0">
              <a:buNone/>
            </a:pPr>
            <a:endParaRPr lang="pt-BR" dirty="0"/>
          </a:p>
          <a:p>
            <a:pPr marL="514350" indent="-514350">
              <a:buFont typeface="+mj-lt"/>
              <a:buAutoNum type="arabicPeriod"/>
            </a:pP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9471699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9B47D-AF78-4657-B84A-39A4A792B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 do PostgreSQL - Docker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8BE08-9634-42E5-B9B6-F3A938091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7"/>
            </a:pPr>
            <a:r>
              <a:rPr lang="pt-BR" dirty="0"/>
              <a:t>Configure a aba General e Connection:</a:t>
            </a:r>
          </a:p>
          <a:p>
            <a:pPr marL="514350" indent="-514350">
              <a:buFont typeface="+mj-lt"/>
              <a:buAutoNum type="arabicPeriod" startAt="7"/>
            </a:pPr>
            <a:r>
              <a:rPr lang="pt-BR" dirty="0"/>
              <a:t>Refresh</a:t>
            </a:r>
          </a:p>
          <a:p>
            <a:pPr marL="0" indent="0">
              <a:buNone/>
            </a:pPr>
            <a:endParaRPr lang="pt-BR" dirty="0"/>
          </a:p>
          <a:p>
            <a:pPr marL="514350" indent="-514350">
              <a:buFont typeface="+mj-lt"/>
              <a:buAutoNum type="arabicPeriod"/>
            </a:pPr>
            <a:endParaRPr lang="en-I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0D40E5-0525-4E03-AA5E-9652090B6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7726" y="2806507"/>
            <a:ext cx="3054292" cy="33644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DB73AA-F636-4F1B-9102-54CA01A753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092" y="2806506"/>
            <a:ext cx="3054291" cy="337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9084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3C633-151B-4F5C-BB3B-75298864F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 do PostgreSQL - Database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387F1-3C77-4BA4-B4F6-DB898E58D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Servers -&gt; Clique-direito em Datababases -&gt; Create -&gt; Database...</a:t>
            </a:r>
          </a:p>
          <a:p>
            <a:pPr lvl="1"/>
            <a:r>
              <a:rPr lang="pt-BR" dirty="0"/>
              <a:t>Aba General =&gt; Database = northwind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Servers -&gt; localhost -&gt; Databases -&gt; clique-direito em northwind -&gt; Query tool</a:t>
            </a:r>
          </a:p>
          <a:p>
            <a:pPr lvl="1"/>
            <a:r>
              <a:rPr lang="pt-BR" dirty="0"/>
              <a:t>Open -&gt; suba o arquivo northwind.sql (material/databases) </a:t>
            </a:r>
          </a:p>
          <a:p>
            <a:pPr lvl="1"/>
            <a:r>
              <a:rPr lang="pt-BR" dirty="0"/>
              <a:t>Execute o conjunto de instruções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Servers -&gt; localhost -&gt; Databases -&gt; northwind -&gt; Schemas -&gt; clique-direito em Tables -&gt; Refresh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Todas as tabelas que foram criadas devem aparecer</a:t>
            </a: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91091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3BECD-DECB-46E0-86A0-34E63CB91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What's the craic?</a:t>
            </a:r>
            <a:endParaRPr lang="en-IE" dirty="0"/>
          </a:p>
        </p:txBody>
      </p:sp>
      <p:pic>
        <p:nvPicPr>
          <p:cNvPr id="5" name="Picture 4" descr="A body of water with grass and hills around it&#10;&#10;Description automatically generated with medium confidence">
            <a:extLst>
              <a:ext uri="{FF2B5EF4-FFF2-40B4-BE49-F238E27FC236}">
                <a16:creationId xmlns:a16="http://schemas.microsoft.com/office/drawing/2014/main" id="{FD25C5EF-6306-4416-B916-8ED64A4CC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49" y="1521367"/>
            <a:ext cx="3492753" cy="2619565"/>
          </a:xfrm>
          <a:prstGeom prst="rect">
            <a:avLst/>
          </a:prstGeom>
        </p:spPr>
      </p:pic>
      <p:pic>
        <p:nvPicPr>
          <p:cNvPr id="7" name="Picture 6" descr="A picture containing grass, sky, outdoor, field&#10;&#10;Description automatically generated">
            <a:extLst>
              <a:ext uri="{FF2B5EF4-FFF2-40B4-BE49-F238E27FC236}">
                <a16:creationId xmlns:a16="http://schemas.microsoft.com/office/drawing/2014/main" id="{1EF454D8-5769-4A02-B4D6-40DF045308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888" y="1521366"/>
            <a:ext cx="3493354" cy="2619565"/>
          </a:xfrm>
          <a:prstGeom prst="rect">
            <a:avLst/>
          </a:prstGeom>
        </p:spPr>
      </p:pic>
      <p:pic>
        <p:nvPicPr>
          <p:cNvPr id="9" name="Picture 8" descr="A picture containing grass, outdoor, nature, sky&#10;&#10;Description automatically generated">
            <a:extLst>
              <a:ext uri="{FF2B5EF4-FFF2-40B4-BE49-F238E27FC236}">
                <a16:creationId xmlns:a16="http://schemas.microsoft.com/office/drawing/2014/main" id="{237AB321-309C-4363-9A7B-FFD3600647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643" y="1521316"/>
            <a:ext cx="3492754" cy="2619565"/>
          </a:xfrm>
          <a:prstGeom prst="rect">
            <a:avLst/>
          </a:prstGeom>
        </p:spPr>
      </p:pic>
      <p:pic>
        <p:nvPicPr>
          <p:cNvPr id="11" name="Picture 10" descr="A crowd of people in front of a building with christmas lights&#10;&#10;Description automatically generated with medium confidence">
            <a:extLst>
              <a:ext uri="{FF2B5EF4-FFF2-40B4-BE49-F238E27FC236}">
                <a16:creationId xmlns:a16="http://schemas.microsoft.com/office/drawing/2014/main" id="{8A71FB29-3F61-4FD9-B62C-7CB9F23EE4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471" y="4315887"/>
            <a:ext cx="2895601" cy="2171701"/>
          </a:xfrm>
          <a:prstGeom prst="rect">
            <a:avLst/>
          </a:prstGeom>
        </p:spPr>
      </p:pic>
      <p:pic>
        <p:nvPicPr>
          <p:cNvPr id="13" name="Picture 12" descr="A body of water with building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1750DDE-DFCB-435B-A200-6ACF7CB2E0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870" y="4321175"/>
            <a:ext cx="2895600" cy="2171700"/>
          </a:xfrm>
          <a:prstGeom prst="rect">
            <a:avLst/>
          </a:prstGeom>
        </p:spPr>
      </p:pic>
      <p:pic>
        <p:nvPicPr>
          <p:cNvPr id="15" name="Picture 14" descr="A glass of beer&#10;&#10;Description automatically generated with medium confidence">
            <a:extLst>
              <a:ext uri="{FF2B5EF4-FFF2-40B4-BE49-F238E27FC236}">
                <a16:creationId xmlns:a16="http://schemas.microsoft.com/office/drawing/2014/main" id="{C6EF6C4A-01A2-41B3-81C6-B11F6B2C32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735" y="4315887"/>
            <a:ext cx="28956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149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8B70D-E22D-4205-8D1C-D28DDA08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Apresentações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DB038-6D26-4262-8AF9-F5DBF53CD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Motivações para estudar Data Science</a:t>
            </a:r>
          </a:p>
          <a:p>
            <a:r>
              <a:rPr lang="pt-BR" dirty="0"/>
              <a:t>O que esperam aprender em banco de dados</a:t>
            </a:r>
          </a:p>
          <a:p>
            <a:r>
              <a:rPr lang="pt-BR" dirty="0"/>
              <a:t>Background em BD</a:t>
            </a:r>
          </a:p>
          <a:p>
            <a:r>
              <a:rPr lang="pt-BR" dirty="0"/>
              <a:t>Experiência prévia com BD</a:t>
            </a:r>
          </a:p>
          <a:p>
            <a:r>
              <a:rPr lang="pt-BR" dirty="0"/>
              <a:t>...</a:t>
            </a:r>
          </a:p>
          <a:p>
            <a:endParaRPr lang="pt-BR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87403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Organização do Curso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Intervalo</a:t>
            </a:r>
          </a:p>
          <a:p>
            <a:pPr lvl="1"/>
            <a:r>
              <a:rPr lang="pt-BR" dirty="0"/>
              <a:t>5 mins a cada hora</a:t>
            </a:r>
          </a:p>
          <a:p>
            <a:r>
              <a:rPr lang="pt-BR" dirty="0"/>
              <a:t>Exercícios</a:t>
            </a:r>
          </a:p>
          <a:p>
            <a:pPr lvl="1"/>
            <a:r>
              <a:rPr lang="pt-BR" dirty="0"/>
              <a:t>Tempo inicial pra duvidas</a:t>
            </a:r>
          </a:p>
          <a:p>
            <a:pPr lvl="1"/>
            <a:r>
              <a:rPr lang="pt-BR" dirty="0"/>
              <a:t>Tempo final pra fazer exercicios juntos</a:t>
            </a:r>
          </a:p>
          <a:p>
            <a:r>
              <a:rPr lang="pt-BR" dirty="0"/>
              <a:t>Avaliação</a:t>
            </a:r>
          </a:p>
          <a:p>
            <a:pPr lvl="1"/>
            <a:r>
              <a:rPr lang="pt-BR" dirty="0"/>
              <a:t>Entrega de exercícios</a:t>
            </a:r>
          </a:p>
          <a:p>
            <a:pPr lvl="1"/>
            <a:r>
              <a:rPr lang="pt-BR" dirty="0"/>
              <a:t>Projeto</a:t>
            </a:r>
          </a:p>
        </p:txBody>
      </p:sp>
    </p:spTree>
    <p:extLst>
      <p:ext uri="{BB962C8B-B14F-4D97-AF65-F5344CB8AC3E}">
        <p14:creationId xmlns:p14="http://schemas.microsoft.com/office/powerpoint/2010/main" val="2589228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04978-3CB3-4F93-9990-AA6314C8D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Material de Aula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5DE59-18DC-43EA-8903-A5B7F7C9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>
                <a:hlinkClick r:id="rId2"/>
              </a:rPr>
              <a:t>Repositório Git</a:t>
            </a:r>
            <a:endParaRPr lang="en-IE" dirty="0"/>
          </a:p>
          <a:p>
            <a:pPr lvl="1"/>
            <a:r>
              <a:rPr lang="en-IE" dirty="0" err="1"/>
              <a:t>Conteúdo</a:t>
            </a:r>
            <a:r>
              <a:rPr lang="en-IE" dirty="0"/>
              <a:t> aula-aula</a:t>
            </a:r>
          </a:p>
          <a:p>
            <a:pPr lvl="1"/>
            <a:r>
              <a:rPr lang="en-IE" dirty="0" err="1"/>
              <a:t>Exercícios</a:t>
            </a:r>
            <a:endParaRPr lang="en-IE" dirty="0"/>
          </a:p>
          <a:p>
            <a:pPr lvl="1"/>
            <a:r>
              <a:rPr lang="en-IE" dirty="0" err="1"/>
              <a:t>Anota</a:t>
            </a:r>
            <a:r>
              <a:rPr lang="pt-BR" dirty="0"/>
              <a:t>ções gerais</a:t>
            </a:r>
            <a:endParaRPr lang="en-IE" dirty="0"/>
          </a:p>
          <a:p>
            <a:pPr lvl="1"/>
            <a:endParaRPr lang="en-IE" dirty="0"/>
          </a:p>
          <a:p>
            <a:pPr marL="0" indent="0">
              <a:buNone/>
            </a:pPr>
            <a:r>
              <a:rPr lang="pt-BR" b="1" dirty="0"/>
              <a:t>Vamos tentar acessar o repositório?</a:t>
            </a:r>
            <a:r>
              <a:rPr lang="pt-BR" b="1" i="1" dirty="0"/>
              <a:t> </a:t>
            </a:r>
            <a:r>
              <a:rPr lang="pt-BR" b="1" dirty="0">
                <a:sym typeface="Wingdings" panose="05000000000000000000" pitchFamily="2" charset="2"/>
              </a:rPr>
              <a:t></a:t>
            </a:r>
            <a:endParaRPr lang="en-IE" b="1" dirty="0"/>
          </a:p>
          <a:p>
            <a:pPr marL="0" indent="0">
              <a:buNone/>
            </a:pP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714480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A41C3-8DF3-4821-89EE-F346EC02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0BEB1-8C9F-4B0B-900E-57083EF54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sz="2400" dirty="0">
                <a:hlinkClick r:id="rId2"/>
              </a:rPr>
              <a:t>Git</a:t>
            </a:r>
            <a:endParaRPr lang="pt-BR" sz="2400" dirty="0"/>
          </a:p>
          <a:p>
            <a:pPr lvl="1"/>
            <a:r>
              <a:rPr lang="pt-BR" sz="1800" dirty="0"/>
              <a:t>Repositório</a:t>
            </a:r>
            <a:endParaRPr lang="pt-BR" sz="1800" dirty="0">
              <a:hlinkClick r:id="rId3"/>
            </a:endParaRPr>
          </a:p>
          <a:p>
            <a:pPr marL="457200" lvl="1" indent="0">
              <a:buNone/>
            </a:pPr>
            <a:endParaRPr lang="pt-BR" sz="1800" dirty="0">
              <a:hlinkClick r:id="rId3"/>
            </a:endParaRPr>
          </a:p>
          <a:p>
            <a:r>
              <a:rPr lang="pt-BR" sz="2400" dirty="0">
                <a:hlinkClick r:id="rId3"/>
              </a:rPr>
              <a:t>Jupyter Notebook</a:t>
            </a:r>
            <a:endParaRPr lang="pt-BR" sz="2400" dirty="0"/>
          </a:p>
          <a:p>
            <a:pPr lvl="1"/>
            <a:r>
              <a:rPr lang="pt-BR" sz="1800" dirty="0"/>
              <a:t>Material de aula</a:t>
            </a:r>
            <a:endParaRPr lang="pt-BR" sz="1800" dirty="0">
              <a:hlinkClick r:id="rId4"/>
            </a:endParaRPr>
          </a:p>
          <a:p>
            <a:pPr marL="457200" lvl="1" indent="0">
              <a:buNone/>
            </a:pPr>
            <a:endParaRPr lang="pt-BR" sz="1800" dirty="0">
              <a:hlinkClick r:id="rId4"/>
            </a:endParaRPr>
          </a:p>
          <a:p>
            <a:r>
              <a:rPr lang="pt-BR" sz="2400" dirty="0">
                <a:hlinkClick r:id="rId4"/>
              </a:rPr>
              <a:t>PostgreSQL</a:t>
            </a:r>
            <a:endParaRPr lang="pt-BR" sz="2400" dirty="0"/>
          </a:p>
          <a:p>
            <a:pPr lvl="1"/>
            <a:r>
              <a:rPr lang="pt-BR" sz="1800" dirty="0"/>
              <a:t>Instalação padrão</a:t>
            </a:r>
          </a:p>
          <a:p>
            <a:pPr lvl="1"/>
            <a:endParaRPr lang="pt-BR" sz="2400" dirty="0">
              <a:hlinkClick r:id="rId5"/>
            </a:endParaRPr>
          </a:p>
          <a:p>
            <a:r>
              <a:rPr lang="pt-BR" sz="2400" dirty="0">
                <a:hlinkClick r:id="rId5"/>
              </a:rPr>
              <a:t>Docker</a:t>
            </a:r>
            <a:endParaRPr lang="pt-BR" sz="2400" dirty="0"/>
          </a:p>
          <a:p>
            <a:pPr lvl="1"/>
            <a:r>
              <a:rPr lang="pt-BR" sz="1800" dirty="0"/>
              <a:t>Utilizar o banco de dados por meio de um container</a:t>
            </a:r>
          </a:p>
          <a:p>
            <a:pPr lvl="1"/>
            <a:r>
              <a:rPr lang="pt-BR" sz="1800" dirty="0"/>
              <a:t>Imagem padrão pronta com pouca configuração</a:t>
            </a:r>
          </a:p>
          <a:p>
            <a:pPr lvl="1"/>
            <a:r>
              <a:rPr lang="pt-BR" sz="1800" dirty="0"/>
              <a:t>Isolamento do banco na máquina</a:t>
            </a:r>
          </a:p>
          <a:p>
            <a:pPr marL="457200" lvl="1" indent="0">
              <a:buNone/>
            </a:pPr>
            <a:endParaRPr lang="pt-BR" sz="1800" b="1" dirty="0"/>
          </a:p>
          <a:p>
            <a:pPr marL="0" indent="0">
              <a:buNone/>
            </a:pPr>
            <a:r>
              <a:rPr lang="pt-BR" sz="2400" b="1" dirty="0"/>
              <a:t>Utilizaremos uma aula pra configuração do banco</a:t>
            </a:r>
            <a:r>
              <a:rPr lang="pt-BR" sz="2400" b="1" i="1" dirty="0"/>
              <a:t> </a:t>
            </a:r>
            <a:r>
              <a:rPr lang="pt-BR" sz="2400" b="1" dirty="0">
                <a:sym typeface="Wingdings" panose="05000000000000000000" pitchFamily="2" charset="2"/>
              </a:rPr>
              <a:t></a:t>
            </a:r>
            <a:endParaRPr lang="en-IE" sz="2400" b="1" dirty="0"/>
          </a:p>
        </p:txBody>
      </p:sp>
    </p:spTree>
    <p:extLst>
      <p:ext uri="{BB962C8B-B14F-4D97-AF65-F5344CB8AC3E}">
        <p14:creationId xmlns:p14="http://schemas.microsoft.com/office/powerpoint/2010/main" val="1794345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ADD79-F42E-47E8-BA1F-C05447038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Conteúdo extra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20A7A-E65C-4986-8BB8-CC1F49E4C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Git</a:t>
            </a:r>
          </a:p>
          <a:p>
            <a:r>
              <a:rPr lang="pt-BR" dirty="0"/>
              <a:t>Docker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132961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Git – O que é?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E" sz="2400" dirty="0"/>
              <a:t>Sistema </a:t>
            </a:r>
            <a:r>
              <a:rPr lang="en-IE" sz="2400" dirty="0" err="1"/>
              <a:t>distribuído</a:t>
            </a:r>
            <a:r>
              <a:rPr lang="en-IE" sz="2400" dirty="0"/>
              <a:t> de </a:t>
            </a:r>
            <a:r>
              <a:rPr lang="en-IE" sz="2400" dirty="0" err="1"/>
              <a:t>controle</a:t>
            </a:r>
            <a:r>
              <a:rPr lang="en-IE" sz="2400" dirty="0"/>
              <a:t> de </a:t>
            </a:r>
            <a:r>
              <a:rPr lang="en-IE" sz="2400" dirty="0" err="1"/>
              <a:t>versão</a:t>
            </a:r>
            <a:endParaRPr lang="en-IE" sz="2400" dirty="0"/>
          </a:p>
          <a:p>
            <a:pPr lvl="1"/>
            <a:r>
              <a:rPr lang="en-IE" sz="2000" dirty="0" err="1"/>
              <a:t>Sistemas</a:t>
            </a:r>
            <a:r>
              <a:rPr lang="en-IE" sz="2000" dirty="0"/>
              <a:t> </a:t>
            </a:r>
            <a:r>
              <a:rPr lang="en-IE" sz="2000" dirty="0" err="1"/>
              <a:t>centralizados</a:t>
            </a:r>
            <a:r>
              <a:rPr lang="en-IE" sz="2000" dirty="0"/>
              <a:t>: SVN, IBM ClearCase, Perforce, etc.</a:t>
            </a:r>
          </a:p>
          <a:p>
            <a:r>
              <a:rPr lang="en-IE" sz="2400" dirty="0" err="1"/>
              <a:t>Gerenciamento</a:t>
            </a:r>
            <a:r>
              <a:rPr lang="en-IE" sz="2400" dirty="0"/>
              <a:t> </a:t>
            </a:r>
            <a:r>
              <a:rPr lang="en-IE" sz="2400" dirty="0" err="1"/>
              <a:t>mais</a:t>
            </a:r>
            <a:r>
              <a:rPr lang="en-IE" sz="2400" dirty="0"/>
              <a:t> simples das branches</a:t>
            </a:r>
          </a:p>
          <a:p>
            <a:pPr lvl="1"/>
            <a:r>
              <a:rPr lang="en-IE" sz="2000" dirty="0"/>
              <a:t>Branch: Uma </a:t>
            </a:r>
            <a:r>
              <a:rPr lang="en-IE" sz="2000" dirty="0" err="1"/>
              <a:t>ramificação</a:t>
            </a:r>
            <a:r>
              <a:rPr lang="en-IE" sz="2000" dirty="0"/>
              <a:t> do </a:t>
            </a:r>
            <a:r>
              <a:rPr lang="en-IE" sz="2000" dirty="0" err="1"/>
              <a:t>repositório</a:t>
            </a:r>
            <a:r>
              <a:rPr lang="en-IE" sz="2000" dirty="0"/>
              <a:t> com </a:t>
            </a:r>
            <a:r>
              <a:rPr lang="en-IE" sz="2000" dirty="0" err="1"/>
              <a:t>novas</a:t>
            </a:r>
            <a:r>
              <a:rPr lang="en-IE" sz="2000" dirty="0"/>
              <a:t> </a:t>
            </a:r>
            <a:r>
              <a:rPr lang="en-IE" sz="2000" dirty="0" err="1"/>
              <a:t>alterações</a:t>
            </a:r>
            <a:r>
              <a:rPr lang="en-IE" sz="2000" dirty="0"/>
              <a:t> (bug fix, new feature, etc.)</a:t>
            </a:r>
          </a:p>
          <a:p>
            <a:r>
              <a:rPr lang="en-IE" sz="2400" dirty="0"/>
              <a:t>Git </a:t>
            </a:r>
            <a:r>
              <a:rPr lang="en-IE" sz="2400" dirty="0" err="1"/>
              <a:t>armazena</a:t>
            </a:r>
            <a:r>
              <a:rPr lang="en-IE" sz="2400" dirty="0"/>
              <a:t> “</a:t>
            </a:r>
            <a:r>
              <a:rPr lang="en-IE" sz="2400" dirty="0" err="1"/>
              <a:t>fotografias</a:t>
            </a:r>
            <a:r>
              <a:rPr lang="en-IE" sz="2400" dirty="0"/>
              <a:t>” do </a:t>
            </a:r>
            <a:r>
              <a:rPr lang="en-IE" sz="2400" dirty="0" err="1"/>
              <a:t>repositório</a:t>
            </a:r>
            <a:r>
              <a:rPr lang="en-IE" sz="2400" dirty="0"/>
              <a:t> com o tempo.</a:t>
            </a:r>
          </a:p>
          <a:p>
            <a:endParaRPr lang="en-IE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D12A2F-374D-47DA-AD98-CE9ECA0F4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864" y="3996977"/>
            <a:ext cx="6430272" cy="249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996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Git – O que é?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 err="1"/>
              <a:t>Arquivos</a:t>
            </a:r>
            <a:r>
              <a:rPr lang="en-IE" dirty="0"/>
              <a:t> </a:t>
            </a:r>
            <a:r>
              <a:rPr lang="en-IE" dirty="0" err="1"/>
              <a:t>em</a:t>
            </a:r>
            <a:r>
              <a:rPr lang="en-IE" dirty="0"/>
              <a:t> um </a:t>
            </a:r>
            <a:r>
              <a:rPr lang="en-IE" dirty="0" err="1"/>
              <a:t>repositório</a:t>
            </a:r>
            <a:r>
              <a:rPr lang="en-IE" dirty="0"/>
              <a:t> Git </a:t>
            </a:r>
            <a:r>
              <a:rPr lang="en-IE" dirty="0" err="1"/>
              <a:t>podem</a:t>
            </a:r>
            <a:r>
              <a:rPr lang="en-IE" dirty="0"/>
              <a:t> </a:t>
            </a:r>
            <a:r>
              <a:rPr lang="en-IE" dirty="0" err="1"/>
              <a:t>estar</a:t>
            </a:r>
            <a:r>
              <a:rPr lang="en-IE" dirty="0"/>
              <a:t> </a:t>
            </a:r>
            <a:r>
              <a:rPr lang="en-IE" dirty="0" err="1"/>
              <a:t>em</a:t>
            </a:r>
            <a:r>
              <a:rPr lang="en-IE" dirty="0"/>
              <a:t> 3 </a:t>
            </a:r>
            <a:r>
              <a:rPr lang="en-IE" dirty="0" err="1"/>
              <a:t>estados</a:t>
            </a:r>
            <a:r>
              <a:rPr lang="en-IE" dirty="0"/>
              <a:t>: </a:t>
            </a:r>
            <a:r>
              <a:rPr lang="en-IE" b="1" dirty="0"/>
              <a:t>modified, staged, and committed</a:t>
            </a:r>
            <a:r>
              <a:rPr lang="en-IE" dirty="0"/>
              <a:t>:</a:t>
            </a:r>
          </a:p>
          <a:p>
            <a:endParaRPr lang="en-I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DE28FA-5D1E-4C6C-8089-5DBEC2FE5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258" y="2690326"/>
            <a:ext cx="6325483" cy="348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4945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1535</TotalTime>
  <Words>732</Words>
  <Application>Microsoft Office PowerPoint</Application>
  <PresentationFormat>Widescreen</PresentationFormat>
  <Paragraphs>125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Arial</vt:lpstr>
      <vt:lpstr>Calibri</vt:lpstr>
      <vt:lpstr>Calibri Light</vt:lpstr>
      <vt:lpstr>charter</vt:lpstr>
      <vt:lpstr>Menlo</vt:lpstr>
      <vt:lpstr>Office Theme</vt:lpstr>
      <vt:lpstr>767 Data Science Degree</vt:lpstr>
      <vt:lpstr>What's the craic?</vt:lpstr>
      <vt:lpstr>Apresentações</vt:lpstr>
      <vt:lpstr>Organização do Curso</vt:lpstr>
      <vt:lpstr>Material de Aula</vt:lpstr>
      <vt:lpstr>Instalação</vt:lpstr>
      <vt:lpstr>Conteúdo extra</vt:lpstr>
      <vt:lpstr>Git – O que é?</vt:lpstr>
      <vt:lpstr>Git – O que é?</vt:lpstr>
      <vt:lpstr>Git – Principais Comandos</vt:lpstr>
      <vt:lpstr>Exercícios</vt:lpstr>
      <vt:lpstr>Docker – O que é?</vt:lpstr>
      <vt:lpstr>Docker – Principais conceitos</vt:lpstr>
      <vt:lpstr>Exercício</vt:lpstr>
      <vt:lpstr>Instalação do Postgres - Local</vt:lpstr>
      <vt:lpstr>Instalação do PostgreSQL - Docker</vt:lpstr>
      <vt:lpstr>Instalação do PostgreSQL - Docker</vt:lpstr>
      <vt:lpstr>Instalação do PostgreSQL - Database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767 Data Science Degree</dc:title>
  <dc:creator>Jefferson Teixeira</dc:creator>
  <cp:lastModifiedBy>Jefferson Teixeira</cp:lastModifiedBy>
  <cp:revision>13</cp:revision>
  <dcterms:created xsi:type="dcterms:W3CDTF">2021-09-08T10:43:12Z</dcterms:created>
  <dcterms:modified xsi:type="dcterms:W3CDTF">2021-09-13T15:39:44Z</dcterms:modified>
</cp:coreProperties>
</file>

<file path=docProps/thumbnail.jpeg>
</file>